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8" r:id="rId6"/>
    <p:sldId id="259" r:id="rId7"/>
    <p:sldId id="260" r:id="rId8"/>
    <p:sldId id="261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62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/>
              <a:t>Real Time Pokémon Statistic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Wesley </a:t>
            </a:r>
            <a:r>
              <a:rPr lang="en-US" dirty="0" err="1"/>
              <a:t>STevens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0D47E-2FF1-4819-BC01-14A31EAEA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Statistics Regression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4EE1ED7-8208-4388-A31D-7AED2084DE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0641407"/>
              </p:ext>
            </p:extLst>
          </p:nvPr>
        </p:nvGraphicFramePr>
        <p:xfrm>
          <a:off x="581025" y="3579287"/>
          <a:ext cx="11029949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5707">
                  <a:extLst>
                    <a:ext uri="{9D8B030D-6E8A-4147-A177-3AD203B41FA5}">
                      <a16:colId xmlns:a16="http://schemas.microsoft.com/office/drawing/2014/main" val="1820933024"/>
                    </a:ext>
                  </a:extLst>
                </a:gridCol>
                <a:gridCol w="1575707">
                  <a:extLst>
                    <a:ext uri="{9D8B030D-6E8A-4147-A177-3AD203B41FA5}">
                      <a16:colId xmlns:a16="http://schemas.microsoft.com/office/drawing/2014/main" val="2257463465"/>
                    </a:ext>
                  </a:extLst>
                </a:gridCol>
                <a:gridCol w="1575707">
                  <a:extLst>
                    <a:ext uri="{9D8B030D-6E8A-4147-A177-3AD203B41FA5}">
                      <a16:colId xmlns:a16="http://schemas.microsoft.com/office/drawing/2014/main" val="3271913303"/>
                    </a:ext>
                  </a:extLst>
                </a:gridCol>
                <a:gridCol w="1575707">
                  <a:extLst>
                    <a:ext uri="{9D8B030D-6E8A-4147-A177-3AD203B41FA5}">
                      <a16:colId xmlns:a16="http://schemas.microsoft.com/office/drawing/2014/main" val="2511037635"/>
                    </a:ext>
                  </a:extLst>
                </a:gridCol>
                <a:gridCol w="1575707">
                  <a:extLst>
                    <a:ext uri="{9D8B030D-6E8A-4147-A177-3AD203B41FA5}">
                      <a16:colId xmlns:a16="http://schemas.microsoft.com/office/drawing/2014/main" val="1246140330"/>
                    </a:ext>
                  </a:extLst>
                </a:gridCol>
                <a:gridCol w="1575707">
                  <a:extLst>
                    <a:ext uri="{9D8B030D-6E8A-4147-A177-3AD203B41FA5}">
                      <a16:colId xmlns:a16="http://schemas.microsoft.com/office/drawing/2014/main" val="3410770027"/>
                    </a:ext>
                  </a:extLst>
                </a:gridCol>
                <a:gridCol w="1575707">
                  <a:extLst>
                    <a:ext uri="{9D8B030D-6E8A-4147-A177-3AD203B41FA5}">
                      <a16:colId xmlns:a16="http://schemas.microsoft.com/office/drawing/2014/main" val="10827230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Sp</a:t>
                      </a:r>
                      <a:r>
                        <a:rPr lang="en-US" dirty="0"/>
                        <a:t> 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Sp</a:t>
                      </a:r>
                      <a:r>
                        <a:rPr lang="en-US" dirty="0"/>
                        <a:t> Defense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254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XGBoost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0.007582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0.02118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0.014497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0.03314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0.014675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9535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0.007038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0.025981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0.023484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0.012285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0.02905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0.014259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827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SVM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0.007597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0.024273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0.024655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0.012877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0.031679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0.014614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6349606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C13DA8-FBF2-43F6-9196-6C826B0C857F}"/>
              </a:ext>
            </a:extLst>
          </p:cNvPr>
          <p:cNvSpPr txBox="1">
            <a:spLocks/>
          </p:cNvSpPr>
          <p:nvPr/>
        </p:nvSpPr>
        <p:spPr>
          <a:xfrm>
            <a:off x="581025" y="2065577"/>
            <a:ext cx="5793142" cy="13634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Comparison of regression methods using MSE scoring 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7-fold cross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Linear regression works the best for most of them</a:t>
            </a:r>
          </a:p>
        </p:txBody>
      </p:sp>
    </p:spTree>
    <p:extLst>
      <p:ext uri="{BB962C8B-B14F-4D97-AF65-F5344CB8AC3E}">
        <p14:creationId xmlns:p14="http://schemas.microsoft.com/office/powerpoint/2010/main" val="2755027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C9213-DDDD-4714-8BFE-0D02A3520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Pokémon Type Classification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0D7197-BA29-415F-9072-071F992D21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7168157"/>
              </p:ext>
            </p:extLst>
          </p:nvPr>
        </p:nvGraphicFramePr>
        <p:xfrm>
          <a:off x="580860" y="3429000"/>
          <a:ext cx="1102994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7487">
                  <a:extLst>
                    <a:ext uri="{9D8B030D-6E8A-4147-A177-3AD203B41FA5}">
                      <a16:colId xmlns:a16="http://schemas.microsoft.com/office/drawing/2014/main" val="1252626601"/>
                    </a:ext>
                  </a:extLst>
                </a:gridCol>
                <a:gridCol w="2757487">
                  <a:extLst>
                    <a:ext uri="{9D8B030D-6E8A-4147-A177-3AD203B41FA5}">
                      <a16:colId xmlns:a16="http://schemas.microsoft.com/office/drawing/2014/main" val="3773037672"/>
                    </a:ext>
                  </a:extLst>
                </a:gridCol>
                <a:gridCol w="2757487">
                  <a:extLst>
                    <a:ext uri="{9D8B030D-6E8A-4147-A177-3AD203B41FA5}">
                      <a16:colId xmlns:a16="http://schemas.microsoft.com/office/drawing/2014/main" val="3946391867"/>
                    </a:ext>
                  </a:extLst>
                </a:gridCol>
                <a:gridCol w="2757487">
                  <a:extLst>
                    <a:ext uri="{9D8B030D-6E8A-4147-A177-3AD203B41FA5}">
                      <a16:colId xmlns:a16="http://schemas.microsoft.com/office/drawing/2014/main" val="2577844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Primary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188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87.9%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87.3%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551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Weighted 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913510"/>
                  </a:ext>
                </a:extLst>
              </a:tr>
            </a:tbl>
          </a:graphicData>
        </a:graphic>
      </p:graphicFrame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10BBF858-A09B-4B0E-94B7-6C6D9243F9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0582860"/>
              </p:ext>
            </p:extLst>
          </p:nvPr>
        </p:nvGraphicFramePr>
        <p:xfrm>
          <a:off x="580860" y="4811038"/>
          <a:ext cx="1102994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7487">
                  <a:extLst>
                    <a:ext uri="{9D8B030D-6E8A-4147-A177-3AD203B41FA5}">
                      <a16:colId xmlns:a16="http://schemas.microsoft.com/office/drawing/2014/main" val="1252626601"/>
                    </a:ext>
                  </a:extLst>
                </a:gridCol>
                <a:gridCol w="2757487">
                  <a:extLst>
                    <a:ext uri="{9D8B030D-6E8A-4147-A177-3AD203B41FA5}">
                      <a16:colId xmlns:a16="http://schemas.microsoft.com/office/drawing/2014/main" val="3773037672"/>
                    </a:ext>
                  </a:extLst>
                </a:gridCol>
                <a:gridCol w="2757487">
                  <a:extLst>
                    <a:ext uri="{9D8B030D-6E8A-4147-A177-3AD203B41FA5}">
                      <a16:colId xmlns:a16="http://schemas.microsoft.com/office/drawing/2014/main" val="3946391867"/>
                    </a:ext>
                  </a:extLst>
                </a:gridCol>
                <a:gridCol w="2757487">
                  <a:extLst>
                    <a:ext uri="{9D8B030D-6E8A-4147-A177-3AD203B41FA5}">
                      <a16:colId xmlns:a16="http://schemas.microsoft.com/office/drawing/2014/main" val="2577844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Secondary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188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551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Weighted 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913510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18CABF4-C402-4DEA-84E9-28EFB44CFDCD}"/>
              </a:ext>
            </a:extLst>
          </p:cNvPr>
          <p:cNvSpPr txBox="1">
            <a:spLocks/>
          </p:cNvSpPr>
          <p:nvPr/>
        </p:nvSpPr>
        <p:spPr>
          <a:xfrm>
            <a:off x="580859" y="1978226"/>
            <a:ext cx="9450907" cy="13634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SVM performed the best by far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7-fold cross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Used Average Precision, Recall, &amp; F1 Score for multiclass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039417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4DA24-DE4E-4E06-9C5A-EB0917388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Complexity 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076AB4-863B-424E-AAAE-8ABF4CA07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Pokédex</a:t>
            </a:r>
          </a:p>
        </p:txBody>
      </p:sp>
      <p:pic>
        <p:nvPicPr>
          <p:cNvPr id="7" name="VID_20201117_203845962">
            <a:hlinkClick r:id="" action="ppaction://media"/>
            <a:extLst>
              <a:ext uri="{FF2B5EF4-FFF2-40B4-BE49-F238E27FC236}">
                <a16:creationId xmlns:a16="http://schemas.microsoft.com/office/drawing/2014/main" id="{D344EDCC-5FE0-41F0-AC24-EE9EE8D1D80A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52675" y="2925763"/>
            <a:ext cx="1651000" cy="293528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985E0E-81D4-4961-864B-00FBF7601E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AI Pipeline</a:t>
            </a:r>
          </a:p>
        </p:txBody>
      </p:sp>
      <p:pic>
        <p:nvPicPr>
          <p:cNvPr id="8" name="blink">
            <a:hlinkClick r:id="" action="ppaction://media"/>
            <a:extLst>
              <a:ext uri="{FF2B5EF4-FFF2-40B4-BE49-F238E27FC236}">
                <a16:creationId xmlns:a16="http://schemas.microsoft.com/office/drawing/2014/main" id="{C1607E1A-75A8-45C2-93E0-C8CF76A27D77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88325" y="2925763"/>
            <a:ext cx="1651000" cy="293528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CBB593-5B1E-4C1B-82B1-9652767782C2}"/>
              </a:ext>
            </a:extLst>
          </p:cNvPr>
          <p:cNvSpPr txBox="1"/>
          <p:nvPr/>
        </p:nvSpPr>
        <p:spPr>
          <a:xfrm>
            <a:off x="2441359" y="6169981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5.5 Seconds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0D2D5F-4806-49C0-BDCB-68142AA794EF}"/>
              </a:ext>
            </a:extLst>
          </p:cNvPr>
          <p:cNvSpPr txBox="1"/>
          <p:nvPr/>
        </p:nvSpPr>
        <p:spPr>
          <a:xfrm>
            <a:off x="8248567" y="6161104"/>
            <a:ext cx="1529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0.13 Seconds</a:t>
            </a:r>
          </a:p>
        </p:txBody>
      </p:sp>
    </p:spTree>
    <p:extLst>
      <p:ext uri="{BB962C8B-B14F-4D97-AF65-F5344CB8AC3E}">
        <p14:creationId xmlns:p14="http://schemas.microsoft.com/office/powerpoint/2010/main" val="231616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8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26B711-3121-40B0-8377-A64F3DC00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5C4D3D-ABBA-4B4E-93E5-01E34371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DDD5E5-0097-4C6C-B266-5732EDA96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97643"/>
            <a:ext cx="3703320" cy="5792922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4D3483-822A-49C1-8072-DDE181944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79BD1-151C-4A35-9FF6-BA0BAF4E4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935" y="1037968"/>
            <a:ext cx="6725899" cy="4820832"/>
          </a:xfrm>
        </p:spPr>
        <p:txBody>
          <a:bodyPr>
            <a:normAutofit/>
          </a:bodyPr>
          <a:lstStyle/>
          <a:p>
            <a:r>
              <a:rPr lang="en-US" dirty="0"/>
              <a:t>We’ve successfully been able to predict all aspects of a new Pokémon just based on its appearance at 83% - 97% accuracy</a:t>
            </a:r>
          </a:p>
          <a:p>
            <a:r>
              <a:rPr lang="en-US" dirty="0"/>
              <a:t>Pokémon battle enthusiasts will be able to find the best Pokémon faster</a:t>
            </a:r>
          </a:p>
          <a:p>
            <a:r>
              <a:rPr lang="en-US" dirty="0"/>
              <a:t>Pokémon cataloguers will be able to identify rough statistics of new Pokémon </a:t>
            </a:r>
            <a:r>
              <a:rPr lang="en-US" b="1" dirty="0"/>
              <a:t>even if </a:t>
            </a:r>
            <a:r>
              <a:rPr lang="en-US" dirty="0"/>
              <a:t>they run away</a:t>
            </a:r>
          </a:p>
        </p:txBody>
      </p:sp>
    </p:spTree>
    <p:extLst>
      <p:ext uri="{BB962C8B-B14F-4D97-AF65-F5344CB8AC3E}">
        <p14:creationId xmlns:p14="http://schemas.microsoft.com/office/powerpoint/2010/main" val="3356891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DD60C94-0C9C-47B7-BE88-045235ACC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A4699-5618-4D1A-A710-8379B859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3" y="1552397"/>
            <a:ext cx="7231784" cy="36540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0" kern="1200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CF7016-AC99-433F-B943-24C3736E0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7200"/>
            <a:ext cx="7579574" cy="64361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3737D1-A930-4E3E-9160-3CD4AEC72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1" y="453642"/>
            <a:ext cx="3615596" cy="645113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1CFF33-010E-4E26-A285-83B182982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707627"/>
            <a:ext cx="11293913" cy="64922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67928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237E-BC34-4424-9AE6-11D90312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MOtivation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8DB23-4A44-4811-8B6B-996D90483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11029615" cy="3634486"/>
          </a:xfrm>
        </p:spPr>
        <p:txBody>
          <a:bodyPr>
            <a:normAutofit/>
          </a:bodyPr>
          <a:lstStyle/>
          <a:p>
            <a:r>
              <a:rPr lang="en-US" sz="2000" dirty="0" err="1"/>
              <a:t>Pokemon</a:t>
            </a:r>
            <a:r>
              <a:rPr lang="en-US" sz="2000" dirty="0"/>
              <a:t> Battles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Catching them all</a:t>
            </a:r>
          </a:p>
        </p:txBody>
      </p:sp>
      <p:pic>
        <p:nvPicPr>
          <p:cNvPr id="1028" name="Picture 4" descr="Pokémon and Flutter. A battle system unfinished | by Applichic | Medium">
            <a:extLst>
              <a:ext uri="{FF2B5EF4-FFF2-40B4-BE49-F238E27FC236}">
                <a16:creationId xmlns:a16="http://schemas.microsoft.com/office/drawing/2014/main" id="{50C44283-E44E-43FF-A0E4-C91542B80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24" y="1890877"/>
            <a:ext cx="4648201" cy="216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LL POKEMON CAUGHT IN POKEMON GO! | What Happens After You CATCH EM ALL?  POKEDEX COMPLETE! - YouTube">
            <a:extLst>
              <a:ext uri="{FF2B5EF4-FFF2-40B4-BE49-F238E27FC236}">
                <a16:creationId xmlns:a16="http://schemas.microsoft.com/office/drawing/2014/main" id="{9A97507D-42E8-49A0-9199-A81261A08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3363" y="4052831"/>
            <a:ext cx="4039721" cy="2262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7510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2A88D-D43D-4A92-9C52-D869F722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3715" y="708498"/>
            <a:ext cx="7574507" cy="33300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b="0" kern="12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6C7781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AC8C8-8723-4E68-B044-B322B6518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3715" y="4502576"/>
            <a:ext cx="7574507" cy="16409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cap="all" dirty="0">
                <a:solidFill>
                  <a:srgbClr val="FFFFFF"/>
                </a:solidFill>
              </a:rPr>
              <a:t>Determining stats for wild Pokémon is time consuming &amp; Difficult</a:t>
            </a:r>
          </a:p>
        </p:txBody>
      </p:sp>
    </p:spTree>
    <p:extLst>
      <p:ext uri="{BB962C8B-B14F-4D97-AF65-F5344CB8AC3E}">
        <p14:creationId xmlns:p14="http://schemas.microsoft.com/office/powerpoint/2010/main" val="263605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75485B9-8EE1-447A-9C08-F7D6B532A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963707F-B98C-4143-AFCF-D6B56C975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405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8D2DFBB-460D-4ECB-BD76-509C99DAD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5583" y="601197"/>
            <a:ext cx="5009388" cy="578936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F1F71-B4DC-4689-810E-F5DB5B216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26" y="1419225"/>
            <a:ext cx="4320227" cy="23951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Solution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CFA082B1-BBC1-4DF3-AD16-C51D1D661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126" y="3824577"/>
            <a:ext cx="4320228" cy="161419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cap="all" dirty="0">
                <a:solidFill>
                  <a:srgbClr val="FFFFFF">
                    <a:alpha val="75000"/>
                  </a:srgbClr>
                </a:solidFill>
              </a:rPr>
              <a:t>Replace the Pokédex scanner by Making a 3-fold Data Mining Pipeline to use visual attributes of a Pokémon to predict its hidden statistics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FE416C-45FC-4A80-8F7E-E418858B9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315" y="1991442"/>
            <a:ext cx="6574878" cy="287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020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3C1605-5169-4801-95A2-E956C42C7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124999"/>
            <a:ext cx="4076149" cy="4608003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accent1"/>
                </a:solidFill>
              </a:rPr>
              <a:t>The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3C9FF-930A-4F01-9390-4EA6E6FD8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586" y="1124998"/>
            <a:ext cx="6143248" cy="5516434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Can be found on Kaggle</a:t>
            </a:r>
          </a:p>
          <a:p>
            <a:r>
              <a:rPr lang="en-US" sz="1800" dirty="0"/>
              <a:t>Each statistic for each Pokémon can be modeled by a gaussian distribution and is between 1 and 255</a:t>
            </a:r>
          </a:p>
          <a:p>
            <a:r>
              <a:rPr lang="en-US" sz="1800" dirty="0"/>
              <a:t>Attributes of interest</a:t>
            </a:r>
          </a:p>
          <a:p>
            <a:pPr lvl="1"/>
            <a:r>
              <a:rPr lang="en-US" sz="1600" dirty="0"/>
              <a:t>Type – Categorical    18 Categories. 1 or 2 Types allowed</a:t>
            </a:r>
          </a:p>
          <a:p>
            <a:pPr lvl="1"/>
            <a:r>
              <a:rPr lang="en-US" sz="1600" dirty="0"/>
              <a:t>HP - Float </a:t>
            </a:r>
          </a:p>
          <a:p>
            <a:pPr lvl="1"/>
            <a:r>
              <a:rPr lang="en-US" sz="1600" dirty="0"/>
              <a:t>Attack - Float</a:t>
            </a:r>
          </a:p>
          <a:p>
            <a:pPr lvl="1"/>
            <a:r>
              <a:rPr lang="en-US" sz="1600" dirty="0"/>
              <a:t>Defense - Float</a:t>
            </a:r>
          </a:p>
          <a:p>
            <a:pPr lvl="1"/>
            <a:r>
              <a:rPr lang="en-US" sz="1600" dirty="0"/>
              <a:t>Speed - Float</a:t>
            </a:r>
          </a:p>
          <a:p>
            <a:pPr lvl="1"/>
            <a:r>
              <a:rPr lang="en-US" sz="1600" dirty="0" err="1"/>
              <a:t>IsLegendary</a:t>
            </a:r>
            <a:r>
              <a:rPr lang="en-US" sz="1600" dirty="0"/>
              <a:t> – Boolean</a:t>
            </a:r>
          </a:p>
          <a:p>
            <a:r>
              <a:rPr lang="en-US" sz="1800" dirty="0"/>
              <a:t>Visual Attributes</a:t>
            </a:r>
          </a:p>
          <a:p>
            <a:pPr lvl="1"/>
            <a:r>
              <a:rPr lang="en-US" sz="1600" dirty="0"/>
              <a:t>Color – Categorical</a:t>
            </a:r>
          </a:p>
          <a:p>
            <a:pPr lvl="1"/>
            <a:r>
              <a:rPr lang="en-US" sz="1600" dirty="0"/>
              <a:t>Body Style – Categorical </a:t>
            </a:r>
          </a:p>
          <a:p>
            <a:pPr lvl="1"/>
            <a:r>
              <a:rPr lang="en-US" sz="1600" dirty="0"/>
              <a:t>Height  - Float</a:t>
            </a:r>
          </a:p>
          <a:p>
            <a:pPr lvl="1"/>
            <a:r>
              <a:rPr lang="en-US" sz="1600" dirty="0"/>
              <a:t>Weight  - Float</a:t>
            </a:r>
          </a:p>
        </p:txBody>
      </p:sp>
    </p:spTree>
    <p:extLst>
      <p:ext uri="{BB962C8B-B14F-4D97-AF65-F5344CB8AC3E}">
        <p14:creationId xmlns:p14="http://schemas.microsoft.com/office/powerpoint/2010/main" val="3434921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75F7-B1BF-4C01-BD42-7982AEC4F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49AE-173A-46B3-9D21-A61A7B91E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Dropped 2 columns that were mostly NANs</a:t>
            </a:r>
          </a:p>
          <a:p>
            <a:r>
              <a:rPr lang="en-US" sz="2000" dirty="0"/>
              <a:t>Dropped Identification Columns (ID, Name, Number, </a:t>
            </a:r>
            <a:r>
              <a:rPr lang="en-US" sz="2000" dirty="0" err="1"/>
              <a:t>etc</a:t>
            </a:r>
            <a:r>
              <a:rPr lang="en-US" sz="2000" dirty="0"/>
              <a:t>)</a:t>
            </a:r>
          </a:p>
          <a:p>
            <a:r>
              <a:rPr lang="en-US" sz="2000" dirty="0"/>
              <a:t>Normalized continuous attributes</a:t>
            </a:r>
          </a:p>
          <a:p>
            <a:r>
              <a:rPr lang="en-US" sz="2000" dirty="0"/>
              <a:t>One-hot encoded nominal attributes</a:t>
            </a:r>
          </a:p>
          <a:p>
            <a:r>
              <a:rPr lang="en-US" sz="2000" dirty="0"/>
              <a:t>Filled Type_2 with Type_1 values if NAN</a:t>
            </a:r>
          </a:p>
        </p:txBody>
      </p:sp>
    </p:spTree>
    <p:extLst>
      <p:ext uri="{BB962C8B-B14F-4D97-AF65-F5344CB8AC3E}">
        <p14:creationId xmlns:p14="http://schemas.microsoft.com/office/powerpoint/2010/main" val="447013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9AE292-03F2-4254-91BD-150909B64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300" y="839587"/>
            <a:ext cx="6629400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44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491767-7C8A-4DFC-A01E-054CC4316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412" y="1652587"/>
            <a:ext cx="9401175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173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D1328-15C7-4BBE-B058-DFF7F15F7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Legendary Status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1D328-E940-4644-969E-80FBD2EF01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Best performing model was XGBoost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0AA9DD-B978-48C3-BCC6-AD1C02E12A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18350" y="2258219"/>
            <a:ext cx="3790950" cy="3571875"/>
          </a:xfr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7FC5126E-B1D2-43D1-974A-A68EFCC258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6601355"/>
              </p:ext>
            </p:extLst>
          </p:nvPr>
        </p:nvGraphicFramePr>
        <p:xfrm>
          <a:off x="909838" y="3129756"/>
          <a:ext cx="453747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8738">
                  <a:extLst>
                    <a:ext uri="{9D8B030D-6E8A-4147-A177-3AD203B41FA5}">
                      <a16:colId xmlns:a16="http://schemas.microsoft.com/office/drawing/2014/main" val="751494186"/>
                    </a:ext>
                  </a:extLst>
                </a:gridCol>
                <a:gridCol w="2268738">
                  <a:extLst>
                    <a:ext uri="{9D8B030D-6E8A-4147-A177-3AD203B41FA5}">
                      <a16:colId xmlns:a16="http://schemas.microsoft.com/office/drawing/2014/main" val="2545666521"/>
                    </a:ext>
                  </a:extLst>
                </a:gridCol>
              </a:tblGrid>
              <a:tr h="2413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8299518"/>
                  </a:ext>
                </a:extLst>
              </a:tr>
              <a:tr h="2413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97.2%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1996927"/>
                  </a:ext>
                </a:extLst>
              </a:tr>
              <a:tr h="2413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607168"/>
                  </a:ext>
                </a:extLst>
              </a:tr>
              <a:tr h="2413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0894292"/>
                  </a:ext>
                </a:extLst>
              </a:tr>
              <a:tr h="2413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473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726994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365</Words>
  <Application>Microsoft Office PowerPoint</Application>
  <PresentationFormat>Widescreen</PresentationFormat>
  <Paragraphs>120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Franklin Gothic Book</vt:lpstr>
      <vt:lpstr>Franklin Gothic Demi</vt:lpstr>
      <vt:lpstr>Wingdings 2</vt:lpstr>
      <vt:lpstr>DividendVTI</vt:lpstr>
      <vt:lpstr>Real Time Pokémon Statistic Classification</vt:lpstr>
      <vt:lpstr>MOtivation</vt:lpstr>
      <vt:lpstr>Problem</vt:lpstr>
      <vt:lpstr>Solution</vt:lpstr>
      <vt:lpstr>The Data</vt:lpstr>
      <vt:lpstr>Data Preprocessing</vt:lpstr>
      <vt:lpstr>PowerPoint Presentation</vt:lpstr>
      <vt:lpstr>PowerPoint Presentation</vt:lpstr>
      <vt:lpstr>Legendary Status Classification</vt:lpstr>
      <vt:lpstr>Base Statistics Regression</vt:lpstr>
      <vt:lpstr>Pokémon Type Classification</vt:lpstr>
      <vt:lpstr>Temporal Complexity Comparison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Pokemon Stat Classification</dc:title>
  <dc:creator>Renee</dc:creator>
  <cp:lastModifiedBy>Renee</cp:lastModifiedBy>
  <cp:revision>14</cp:revision>
  <dcterms:created xsi:type="dcterms:W3CDTF">2020-09-30T21:29:59Z</dcterms:created>
  <dcterms:modified xsi:type="dcterms:W3CDTF">2020-11-18T22:11:14Z</dcterms:modified>
</cp:coreProperties>
</file>

<file path=docProps/thumbnail.jpeg>
</file>